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sldIdLst>
    <p:sldId id="260" r:id="rId5"/>
    <p:sldId id="282" r:id="rId6"/>
    <p:sldId id="281" r:id="rId7"/>
    <p:sldId id="305" r:id="rId8"/>
    <p:sldId id="304" r:id="rId9"/>
    <p:sldId id="306" r:id="rId10"/>
    <p:sldId id="298" r:id="rId11"/>
    <p:sldId id="307" r:id="rId12"/>
    <p:sldId id="308" r:id="rId13"/>
    <p:sldId id="29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A83F"/>
    <a:srgbClr val="B95659"/>
    <a:srgbClr val="FBA93D"/>
    <a:srgbClr val="C3DD93"/>
    <a:srgbClr val="716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485" autoAdjust="0"/>
    <p:restoredTop sz="95694" autoAdjust="0"/>
  </p:normalViewPr>
  <p:slideViewPr>
    <p:cSldViewPr snapToGrid="0">
      <p:cViewPr varScale="1">
        <p:scale>
          <a:sx n="117" d="100"/>
          <a:sy n="117" d="100"/>
        </p:scale>
        <p:origin x="94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331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D270D0-DE69-4124-AC4D-00EB782D40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" b="12268"/>
          <a:stretch/>
        </p:blipFill>
        <p:spPr>
          <a:xfrm>
            <a:off x="-1" y="1914992"/>
            <a:ext cx="9144001" cy="4749780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Checking Step 7: Key Words</a:t>
            </a:r>
          </a:p>
        </p:txBody>
      </p:sp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75931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BD01E1C-1F6E-CBE1-A370-60A5B395D5B0}"/>
              </a:ext>
            </a:extLst>
          </p:cNvPr>
          <p:cNvSpPr txBox="1"/>
          <p:nvPr/>
        </p:nvSpPr>
        <p:spPr>
          <a:xfrm>
            <a:off x="3001524" y="115215"/>
            <a:ext cx="3146961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99620B-F786-03F1-6286-21F76DE5C7AA}"/>
              </a:ext>
            </a:extLst>
          </p:cNvPr>
          <p:cNvSpPr txBox="1"/>
          <p:nvPr/>
        </p:nvSpPr>
        <p:spPr>
          <a:xfrm>
            <a:off x="2758043" y="3659465"/>
            <a:ext cx="36813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How would you define </a:t>
            </a:r>
            <a:br>
              <a:rPr lang="en-US" sz="2400" b="1" dirty="0"/>
            </a:br>
            <a:r>
              <a:rPr lang="en-US" sz="2400" b="1" dirty="0"/>
              <a:t>a key word?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265277-24F5-586E-BFE6-66A7BF6CF90A}"/>
              </a:ext>
            </a:extLst>
          </p:cNvPr>
          <p:cNvSpPr txBox="1"/>
          <p:nvPr/>
        </p:nvSpPr>
        <p:spPr>
          <a:xfrm>
            <a:off x="914400" y="16862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332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ACF36004-402F-430D-4E26-A025CE980CD6}"/>
              </a:ext>
            </a:extLst>
          </p:cNvPr>
          <p:cNvSpPr/>
          <p:nvPr/>
        </p:nvSpPr>
        <p:spPr>
          <a:xfrm>
            <a:off x="1341912" y="2588821"/>
            <a:ext cx="1947553" cy="2125683"/>
          </a:xfrm>
          <a:prstGeom prst="ellipse">
            <a:avLst/>
          </a:prstGeom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9393BBD-0193-6250-467C-709FE8414DE0}"/>
              </a:ext>
            </a:extLst>
          </p:cNvPr>
          <p:cNvSpPr/>
          <p:nvPr/>
        </p:nvSpPr>
        <p:spPr>
          <a:xfrm>
            <a:off x="1041467" y="2371502"/>
            <a:ext cx="2560320" cy="2560320"/>
          </a:xfrm>
          <a:prstGeom prst="ellipse">
            <a:avLst/>
          </a:prstGeom>
          <a:solidFill>
            <a:schemeClr val="accent2"/>
          </a:solidFill>
        </p:spPr>
        <p:txBody>
          <a:bodyPr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 words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7C18D6E-9928-01EB-41B2-E27ED73909FB}"/>
              </a:ext>
            </a:extLst>
          </p:cNvPr>
          <p:cNvSpPr/>
          <p:nvPr/>
        </p:nvSpPr>
        <p:spPr>
          <a:xfrm>
            <a:off x="5542214" y="2371502"/>
            <a:ext cx="2560320" cy="2560320"/>
          </a:xfrm>
          <a:prstGeom prst="ellipse">
            <a:avLst/>
          </a:prstGeom>
          <a:solidFill>
            <a:srgbClr val="FBA93D"/>
          </a:solidFill>
        </p:spPr>
        <p:txBody>
          <a:bodyPr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Spiritual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5D7B2C-2DA6-7D49-6200-8F1BA673F987}"/>
              </a:ext>
            </a:extLst>
          </p:cNvPr>
          <p:cNvSpPr/>
          <p:nvPr/>
        </p:nvSpPr>
        <p:spPr>
          <a:xfrm>
            <a:off x="165246" y="754990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 strong impact on meaning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4D32D9-D453-EEF5-D244-BC2C3A2719BE}"/>
              </a:ext>
            </a:extLst>
          </p:cNvPr>
          <p:cNvSpPr txBox="1"/>
          <p:nvPr/>
        </p:nvSpPr>
        <p:spPr>
          <a:xfrm>
            <a:off x="2321626" y="5457540"/>
            <a:ext cx="4500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Often repeated for emphasis</a:t>
            </a:r>
          </a:p>
        </p:txBody>
      </p:sp>
    </p:spTree>
    <p:extLst>
      <p:ext uri="{BB962C8B-B14F-4D97-AF65-F5344CB8AC3E}">
        <p14:creationId xmlns:p14="http://schemas.microsoft.com/office/powerpoint/2010/main" val="216178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 animBg="1"/>
      <p:bldP spid="2" grpId="1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BD01E1C-1F6E-CBE1-A370-60A5B395D5B0}"/>
              </a:ext>
            </a:extLst>
          </p:cNvPr>
          <p:cNvSpPr txBox="1"/>
          <p:nvPr/>
        </p:nvSpPr>
        <p:spPr>
          <a:xfrm>
            <a:off x="2971800" y="-142504"/>
            <a:ext cx="3146961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99620B-F786-03F1-6286-21F76DE5C7AA}"/>
              </a:ext>
            </a:extLst>
          </p:cNvPr>
          <p:cNvSpPr txBox="1"/>
          <p:nvPr/>
        </p:nvSpPr>
        <p:spPr>
          <a:xfrm>
            <a:off x="1943099" y="3115545"/>
            <a:ext cx="5257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What earlier MAST steps </a:t>
            </a:r>
            <a:br>
              <a:rPr lang="en-US" sz="2400" b="1" dirty="0"/>
            </a:br>
            <a:r>
              <a:rPr lang="en-US" sz="2400" b="1" dirty="0"/>
              <a:t> might reveal errors?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18B542-A6AB-B01B-F75B-7A79990526F4}"/>
              </a:ext>
            </a:extLst>
          </p:cNvPr>
          <p:cNvSpPr txBox="1"/>
          <p:nvPr/>
        </p:nvSpPr>
        <p:spPr>
          <a:xfrm>
            <a:off x="2306780" y="4158097"/>
            <a:ext cx="44769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Why target these words?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735CBF6-0C15-1805-A9BB-F2A847970DB4}"/>
              </a:ext>
            </a:extLst>
          </p:cNvPr>
          <p:cNvSpPr/>
          <p:nvPr/>
        </p:nvSpPr>
        <p:spPr>
          <a:xfrm>
            <a:off x="2971800" y="5771408"/>
            <a:ext cx="914400" cy="914400"/>
          </a:xfrm>
          <a:prstGeom prst="roundRect">
            <a:avLst/>
          </a:prstGeom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6B4EAEC-EF14-BDB6-607C-BE820AB705BA}"/>
              </a:ext>
            </a:extLst>
          </p:cNvPr>
          <p:cNvSpPr/>
          <p:nvPr/>
        </p:nvSpPr>
        <p:spPr>
          <a:xfrm>
            <a:off x="445254" y="5451452"/>
            <a:ext cx="2054431" cy="783193"/>
          </a:xfrm>
          <a:prstGeom prst="roundRect">
            <a:avLst/>
          </a:prstGeom>
          <a:solidFill>
            <a:srgbClr val="FBA93D"/>
          </a:solidFill>
        </p:spPr>
        <p:txBody>
          <a:bodyPr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Often hard to translate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C9D0BF7-7797-4390-1BAC-7E488FE090FB}"/>
              </a:ext>
            </a:extLst>
          </p:cNvPr>
          <p:cNvSpPr/>
          <p:nvPr/>
        </p:nvSpPr>
        <p:spPr>
          <a:xfrm>
            <a:off x="6668030" y="5209552"/>
            <a:ext cx="2054431" cy="1123712"/>
          </a:xfrm>
          <a:prstGeom prst="roundRect">
            <a:avLst/>
          </a:prstGeom>
          <a:solidFill>
            <a:srgbClr val="B95659"/>
          </a:solidFill>
        </p:spPr>
        <p:txBody>
          <a:bodyPr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Often </a:t>
            </a:r>
            <a:b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precise equivalent</a:t>
            </a:r>
          </a:p>
        </p:txBody>
      </p:sp>
    </p:spTree>
    <p:extLst>
      <p:ext uri="{BB962C8B-B14F-4D97-AF65-F5344CB8AC3E}">
        <p14:creationId xmlns:p14="http://schemas.microsoft.com/office/powerpoint/2010/main" val="1459920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2EB6F5-FBB2-13E4-6B70-7D9EA07851FC}"/>
              </a:ext>
            </a:extLst>
          </p:cNvPr>
          <p:cNvSpPr txBox="1"/>
          <p:nvPr/>
        </p:nvSpPr>
        <p:spPr>
          <a:xfrm>
            <a:off x="1211283" y="2161309"/>
            <a:ext cx="672143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God so loved the world, that he gave his only Son, that whoever believes in him will not perish but have eternal life.</a:t>
            </a:r>
          </a:p>
          <a:p>
            <a:endParaRPr lang="en-US" sz="2400" dirty="0"/>
          </a:p>
          <a:p>
            <a:pPr algn="r"/>
            <a:r>
              <a:rPr lang="en-US" sz="1600" b="1" dirty="0"/>
              <a:t>John 3:16 (ULB)</a:t>
            </a:r>
          </a:p>
        </p:txBody>
      </p:sp>
    </p:spTree>
    <p:extLst>
      <p:ext uri="{BB962C8B-B14F-4D97-AF65-F5344CB8AC3E}">
        <p14:creationId xmlns:p14="http://schemas.microsoft.com/office/powerpoint/2010/main" val="524576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2EB6F5-FBB2-13E4-6B70-7D9EA07851FC}"/>
              </a:ext>
            </a:extLst>
          </p:cNvPr>
          <p:cNvSpPr txBox="1"/>
          <p:nvPr/>
        </p:nvSpPr>
        <p:spPr>
          <a:xfrm>
            <a:off x="1211283" y="2161309"/>
            <a:ext cx="672143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</a:t>
            </a:r>
            <a:r>
              <a:rPr lang="en-US" sz="2800" dirty="0">
                <a:highlight>
                  <a:srgbClr val="FFFF00"/>
                </a:highlight>
              </a:rPr>
              <a:t>God</a:t>
            </a:r>
            <a:r>
              <a:rPr lang="en-US" sz="2800" dirty="0"/>
              <a:t> so </a:t>
            </a:r>
            <a:r>
              <a:rPr lang="en-US" sz="2800" dirty="0">
                <a:highlight>
                  <a:srgbClr val="FFFF00"/>
                </a:highlight>
              </a:rPr>
              <a:t>loved</a:t>
            </a:r>
            <a:r>
              <a:rPr lang="en-US" sz="2800" dirty="0"/>
              <a:t> the </a:t>
            </a:r>
            <a:r>
              <a:rPr lang="en-US" sz="2800" dirty="0">
                <a:highlight>
                  <a:srgbClr val="FFFF00"/>
                </a:highlight>
              </a:rPr>
              <a:t>world</a:t>
            </a:r>
            <a:r>
              <a:rPr lang="en-US" sz="2800" dirty="0"/>
              <a:t>, that he gave his </a:t>
            </a:r>
            <a:r>
              <a:rPr lang="en-US" sz="2800" dirty="0">
                <a:highlight>
                  <a:srgbClr val="FFFF00"/>
                </a:highlight>
              </a:rPr>
              <a:t>only</a:t>
            </a:r>
            <a:r>
              <a:rPr lang="en-US" sz="2800" dirty="0"/>
              <a:t> </a:t>
            </a:r>
            <a:r>
              <a:rPr lang="en-US" sz="2800" dirty="0">
                <a:highlight>
                  <a:srgbClr val="FFFF00"/>
                </a:highlight>
              </a:rPr>
              <a:t>Son</a:t>
            </a:r>
            <a:r>
              <a:rPr lang="en-US" sz="2800" dirty="0"/>
              <a:t>, that whoever </a:t>
            </a:r>
            <a:r>
              <a:rPr lang="en-US" sz="2800" dirty="0">
                <a:highlight>
                  <a:srgbClr val="FFFF00"/>
                </a:highlight>
              </a:rPr>
              <a:t>believes</a:t>
            </a:r>
            <a:r>
              <a:rPr lang="en-US" sz="2800" dirty="0"/>
              <a:t> in him will not </a:t>
            </a:r>
            <a:r>
              <a:rPr lang="en-US" sz="2800" dirty="0">
                <a:highlight>
                  <a:srgbClr val="FFFF00"/>
                </a:highlight>
              </a:rPr>
              <a:t>perish</a:t>
            </a:r>
            <a:r>
              <a:rPr lang="en-US" sz="2800" dirty="0"/>
              <a:t> but have </a:t>
            </a:r>
            <a:r>
              <a:rPr lang="en-US" sz="2800" dirty="0">
                <a:highlight>
                  <a:srgbClr val="FFFF00"/>
                </a:highlight>
              </a:rPr>
              <a:t>eternal life</a:t>
            </a:r>
            <a:r>
              <a:rPr lang="en-US" sz="2800" dirty="0"/>
              <a:t>.</a:t>
            </a:r>
          </a:p>
          <a:p>
            <a:endParaRPr lang="en-US" sz="2400" dirty="0"/>
          </a:p>
          <a:p>
            <a:pPr algn="r"/>
            <a:r>
              <a:rPr lang="en-US" sz="1600" b="1" dirty="0"/>
              <a:t>John 3:16 (ULB)</a:t>
            </a:r>
          </a:p>
        </p:txBody>
      </p:sp>
    </p:spTree>
    <p:extLst>
      <p:ext uri="{BB962C8B-B14F-4D97-AF65-F5344CB8AC3E}">
        <p14:creationId xmlns:p14="http://schemas.microsoft.com/office/powerpoint/2010/main" val="660658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151311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2" y="176749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2664469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6424EC-6F9B-131A-68D4-11547CC310E0}"/>
              </a:ext>
            </a:extLst>
          </p:cNvPr>
          <p:cNvSpPr txBox="1"/>
          <p:nvPr/>
        </p:nvSpPr>
        <p:spPr>
          <a:xfrm>
            <a:off x="3176648" y="5156333"/>
            <a:ext cx="2790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Luke 17</a:t>
            </a:r>
          </a:p>
        </p:txBody>
      </p:sp>
    </p:spTree>
    <p:extLst>
      <p:ext uri="{BB962C8B-B14F-4D97-AF65-F5344CB8AC3E}">
        <p14:creationId xmlns:p14="http://schemas.microsoft.com/office/powerpoint/2010/main" val="2583324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1D138-281F-6ACE-3E2F-A15F1F9F4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42F2E-C1A2-6A1D-8BD2-9E787F6407E4}"/>
              </a:ext>
            </a:extLst>
          </p:cNvPr>
          <p:cNvSpPr txBox="1"/>
          <p:nvPr/>
        </p:nvSpPr>
        <p:spPr>
          <a:xfrm>
            <a:off x="2220685" y="0"/>
            <a:ext cx="4702628" cy="7786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6BB72D-0B73-B8F7-58A9-312B67645B69}"/>
              </a:ext>
            </a:extLst>
          </p:cNvPr>
          <p:cNvSpPr txBox="1"/>
          <p:nvPr/>
        </p:nvSpPr>
        <p:spPr>
          <a:xfrm>
            <a:off x="1045028" y="2921331"/>
            <a:ext cx="70539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Are the lists the same?</a:t>
            </a:r>
          </a:p>
          <a:p>
            <a:pPr algn="ctr"/>
            <a:endParaRPr lang="en-US" sz="2800" b="1" dirty="0"/>
          </a:p>
          <a:p>
            <a:pPr algn="ctr"/>
            <a:r>
              <a:rPr lang="en-US" sz="2800" b="1" dirty="0"/>
              <a:t>Are some words on everyone’s lists?</a:t>
            </a:r>
          </a:p>
          <a:p>
            <a:pPr algn="ctr"/>
            <a:endParaRPr lang="en-US" sz="2800" b="1" dirty="0"/>
          </a:p>
          <a:p>
            <a:pPr algn="ctr"/>
            <a:r>
              <a:rPr lang="en-US" sz="2800" b="1" dirty="0"/>
              <a:t>Why the differences?</a:t>
            </a:r>
          </a:p>
        </p:txBody>
      </p:sp>
    </p:spTree>
    <p:extLst>
      <p:ext uri="{BB962C8B-B14F-4D97-AF65-F5344CB8AC3E}">
        <p14:creationId xmlns:p14="http://schemas.microsoft.com/office/powerpoint/2010/main" val="118542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F4DD8-7F26-4972-94C0-69BDD6973314}"/>
              </a:ext>
            </a:extLst>
          </p:cNvPr>
          <p:cNvSpPr txBox="1"/>
          <p:nvPr/>
        </p:nvSpPr>
        <p:spPr>
          <a:xfrm>
            <a:off x="1243755" y="2446649"/>
            <a:ext cx="66564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Check translation for each key word.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Discuss difficult words and choose how to translate.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Create list to be used by all translators.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640738-B61C-EC3F-F353-04C8A3E3A339}"/>
              </a:ext>
            </a:extLst>
          </p:cNvPr>
          <p:cNvSpPr/>
          <p:nvPr/>
        </p:nvSpPr>
        <p:spPr>
          <a:xfrm>
            <a:off x="165246" y="754990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What to do with the key word list</a:t>
            </a:r>
          </a:p>
        </p:txBody>
      </p:sp>
    </p:spTree>
    <p:extLst>
      <p:ext uri="{BB962C8B-B14F-4D97-AF65-F5344CB8AC3E}">
        <p14:creationId xmlns:p14="http://schemas.microsoft.com/office/powerpoint/2010/main" val="2181644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10" ma:contentTypeDescription="Create a new document." ma:contentTypeScope="" ma:versionID="3fff9ed69b78a1d1c48e3f96068d2b17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7b2c40b849e0c1cff02f16dd8f1be10b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A5042E7-8AC0-4C28-84F3-C89777D6C990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5326</TotalTime>
  <Words>175</Words>
  <Application>Microsoft Macintosh PowerPoint</Application>
  <PresentationFormat>On-screen Show (4:3)</PresentationFormat>
  <Paragraphs>35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Arial Black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178</cp:revision>
  <dcterms:created xsi:type="dcterms:W3CDTF">2019-03-18T18:21:25Z</dcterms:created>
  <dcterms:modified xsi:type="dcterms:W3CDTF">2024-10-11T16:26:09Z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